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9" r:id="rId2"/>
    <p:sldId id="256" r:id="rId3"/>
    <p:sldId id="314" r:id="rId4"/>
    <p:sldId id="262" r:id="rId5"/>
    <p:sldId id="313" r:id="rId6"/>
    <p:sldId id="297" r:id="rId7"/>
    <p:sldId id="284" r:id="rId8"/>
    <p:sldId id="298" r:id="rId9"/>
    <p:sldId id="299" r:id="rId10"/>
    <p:sldId id="300" r:id="rId11"/>
    <p:sldId id="301" r:id="rId12"/>
    <p:sldId id="302" r:id="rId13"/>
    <p:sldId id="303" r:id="rId14"/>
    <p:sldId id="310" r:id="rId15"/>
    <p:sldId id="311" r:id="rId16"/>
    <p:sldId id="274" r:id="rId17"/>
    <p:sldId id="31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4" d="100"/>
          <a:sy n="64" d="100"/>
        </p:scale>
        <p:origin x="-1554"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2A9C7-257B-427E-BBCA-4A084C840E97}" type="datetimeFigureOut">
              <a:rPr lang="en-US" smtClean="0"/>
              <a:pPr/>
              <a:t>8/26/2021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67D313-AAC2-4886-A483-51C1AE8BF4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8/26/2021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3539430"/>
          </a:xfrm>
          <a:prstGeom prst="rect">
            <a:avLst/>
          </a:prstGeom>
          <a:noFill/>
        </p:spPr>
        <p:txBody>
          <a:bodyPr wrap="square" rtlCol="0">
            <a:spAutoFit/>
          </a:bodyPr>
          <a:lstStyle/>
          <a:p>
            <a:pPr marL="514350" indent="-514350"/>
            <a:r>
              <a:rPr lang="en-US" sz="3200" b="1" dirty="0" smtClean="0">
                <a:solidFill>
                  <a:schemeClr val="bg1"/>
                </a:solidFill>
              </a:rPr>
              <a:t>4. </a:t>
            </a:r>
            <a:r>
              <a:rPr lang="en-US" sz="3200" b="1" dirty="0" smtClean="0">
                <a:solidFill>
                  <a:srgbClr val="FFFF00"/>
                </a:solidFill>
              </a:rPr>
              <a:t>Competition :-</a:t>
            </a:r>
          </a:p>
          <a:p>
            <a:pPr marL="514350" indent="-514350"/>
            <a:r>
              <a:rPr lang="en-US" sz="3200" b="1" dirty="0" smtClean="0">
                <a:solidFill>
                  <a:schemeClr val="bg1"/>
                </a:solidFill>
              </a:rPr>
              <a:t>To reduce price to face competition</a:t>
            </a:r>
          </a:p>
          <a:p>
            <a:pPr marL="514350" indent="-514350"/>
            <a:r>
              <a:rPr lang="en-US" sz="3200" b="1" dirty="0" smtClean="0">
                <a:solidFill>
                  <a:schemeClr val="bg1"/>
                </a:solidFill>
              </a:rPr>
              <a:t>Offer various price on festival or special occasion to attract customers.</a:t>
            </a:r>
          </a:p>
          <a:p>
            <a:pPr marL="514350" indent="-514350"/>
            <a:endParaRPr lang="en-US" sz="3200" b="1" dirty="0" smtClean="0">
              <a:solidFill>
                <a:schemeClr val="bg1"/>
              </a:solidFill>
            </a:endParaRPr>
          </a:p>
          <a:p>
            <a:pPr marL="514350" indent="-514350"/>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endParaRPr lang="en-US" sz="32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152400"/>
            <a:ext cx="8915400" cy="1569660"/>
          </a:xfrm>
          <a:prstGeom prst="rect">
            <a:avLst/>
          </a:prstGeom>
          <a:noFill/>
        </p:spPr>
        <p:txBody>
          <a:bodyPr wrap="square" rtlCol="0">
            <a:spAutoFit/>
          </a:bodyPr>
          <a:lstStyle/>
          <a:p>
            <a:pPr marL="514350" indent="-514350"/>
            <a:r>
              <a:rPr lang="en-US" sz="3200" b="1" dirty="0" smtClean="0">
                <a:solidFill>
                  <a:schemeClr val="bg1"/>
                </a:solidFill>
              </a:rPr>
              <a:t>5</a:t>
            </a:r>
            <a:r>
              <a:rPr lang="en-US" sz="3200" b="1" dirty="0" smtClean="0">
                <a:solidFill>
                  <a:srgbClr val="FFFF00"/>
                </a:solidFill>
              </a:rPr>
              <a:t>. </a:t>
            </a:r>
            <a:r>
              <a:rPr lang="en-US" sz="3200" b="1" dirty="0" smtClean="0">
                <a:solidFill>
                  <a:srgbClr val="FFFF00"/>
                </a:solidFill>
                <a:latin typeface="Aharoni" pitchFamily="2" charset="-79"/>
                <a:cs typeface="Aharoni" pitchFamily="2" charset="-79"/>
              </a:rPr>
              <a:t>Customer Satisfaction </a:t>
            </a:r>
            <a:r>
              <a:rPr lang="en-US" sz="3200" b="1" dirty="0" smtClean="0">
                <a:solidFill>
                  <a:schemeClr val="bg1"/>
                </a:solidFill>
                <a:latin typeface="Aharoni" pitchFamily="2" charset="-79"/>
                <a:cs typeface="Aharoni" pitchFamily="2" charset="-79"/>
              </a:rPr>
              <a:t>:-</a:t>
            </a:r>
          </a:p>
          <a:p>
            <a:pPr marL="514350" indent="-514350"/>
            <a:r>
              <a:rPr lang="en-US" sz="3200" b="1" dirty="0" smtClean="0">
                <a:solidFill>
                  <a:schemeClr val="bg1"/>
                </a:solidFill>
                <a:latin typeface="Aharoni" pitchFamily="2" charset="-79"/>
                <a:cs typeface="Aharoni" pitchFamily="2" charset="-79"/>
              </a:rPr>
              <a:t>Best quality with reasonable price</a:t>
            </a:r>
          </a:p>
          <a:p>
            <a:pPr marL="514350" indent="-514350"/>
            <a:r>
              <a:rPr lang="en-US" sz="3200" b="1" dirty="0" smtClean="0">
                <a:solidFill>
                  <a:schemeClr val="bg1"/>
                </a:solidFill>
                <a:latin typeface="Aharoni" pitchFamily="2" charset="-79"/>
                <a:cs typeface="Aharoni" pitchFamily="2" charset="-79"/>
              </a:rPr>
              <a:t>Prime focus on customer satisfaction</a:t>
            </a:r>
          </a:p>
        </p:txBody>
      </p:sp>
      <p:graphicFrame>
        <p:nvGraphicFramePr>
          <p:cNvPr id="4" name="Table 3"/>
          <p:cNvGraphicFramePr>
            <a:graphicFrameLocks noGrp="1"/>
          </p:cNvGraphicFramePr>
          <p:nvPr/>
        </p:nvGraphicFramePr>
        <p:xfrm>
          <a:off x="914400" y="2470573"/>
          <a:ext cx="7162800" cy="3570003"/>
        </p:xfrm>
        <a:graphic>
          <a:graphicData uri="http://schemas.openxmlformats.org/drawingml/2006/table">
            <a:tbl>
              <a:tblPr firstRow="1" bandRow="1">
                <a:tableStyleId>{5C22544A-7EE6-4342-B048-85BDC9FD1C3A}</a:tableStyleId>
              </a:tblPr>
              <a:tblGrid>
                <a:gridCol w="442148"/>
                <a:gridCol w="4333052"/>
                <a:gridCol w="2387600"/>
              </a:tblGrid>
              <a:tr h="543866">
                <a:tc>
                  <a:txBody>
                    <a:bodyPr/>
                    <a:lstStyle/>
                    <a:p>
                      <a:endParaRPr lang="en-US" dirty="0"/>
                    </a:p>
                  </a:txBody>
                  <a:tcPr/>
                </a:tc>
                <a:tc>
                  <a:txBody>
                    <a:bodyPr/>
                    <a:lstStyle/>
                    <a:p>
                      <a:r>
                        <a:rPr lang="en-US" dirty="0" smtClean="0"/>
                        <a:t>Product performance </a:t>
                      </a:r>
                      <a:endParaRPr lang="en-US" dirty="0"/>
                    </a:p>
                  </a:txBody>
                  <a:tcPr/>
                </a:tc>
                <a:tc>
                  <a:txBody>
                    <a:bodyPr/>
                    <a:lstStyle/>
                    <a:p>
                      <a:r>
                        <a:rPr lang="en-US" dirty="0" smtClean="0"/>
                        <a:t>Customers </a:t>
                      </a:r>
                      <a:endParaRPr lang="en-US" dirty="0"/>
                    </a:p>
                  </a:txBody>
                  <a:tcPr/>
                </a:tc>
              </a:tr>
              <a:tr h="643315">
                <a:tc>
                  <a:txBody>
                    <a:bodyPr/>
                    <a:lstStyle/>
                    <a:p>
                      <a:r>
                        <a:rPr lang="en-US" sz="2000" dirty="0" smtClean="0"/>
                        <a:t>1</a:t>
                      </a:r>
                      <a:endParaRPr lang="en-US" sz="2000" dirty="0"/>
                    </a:p>
                  </a:txBody>
                  <a:tcPr/>
                </a:tc>
                <a:tc>
                  <a:txBody>
                    <a:bodyPr/>
                    <a:lstStyle/>
                    <a:p>
                      <a:r>
                        <a:rPr lang="en-US" sz="2000" baseline="0" dirty="0" smtClean="0"/>
                        <a:t>Product performance matches with </a:t>
                      </a:r>
                      <a:r>
                        <a:rPr lang="en-US" sz="2000" dirty="0" smtClean="0"/>
                        <a:t>Customer Expectation</a:t>
                      </a:r>
                      <a:endParaRPr lang="en-US" sz="2000" dirty="0"/>
                    </a:p>
                  </a:txBody>
                  <a:tcPr/>
                </a:tc>
                <a:tc>
                  <a:txBody>
                    <a:bodyPr/>
                    <a:lstStyle/>
                    <a:p>
                      <a:r>
                        <a:rPr lang="en-US" sz="2000" dirty="0" smtClean="0"/>
                        <a:t>Satisfied </a:t>
                      </a:r>
                      <a:endParaRPr lang="en-US" sz="2000" dirty="0"/>
                    </a:p>
                  </a:txBody>
                  <a:tcPr/>
                </a:tc>
              </a:tr>
              <a:tr h="643315">
                <a:tc>
                  <a:txBody>
                    <a:bodyPr/>
                    <a:lstStyle/>
                    <a:p>
                      <a:r>
                        <a:rPr lang="en-US" sz="2000" dirty="0" smtClean="0"/>
                        <a:t>2</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t>Product performance below than with </a:t>
                      </a:r>
                      <a:r>
                        <a:rPr lang="en-US" sz="2000" dirty="0" smtClean="0"/>
                        <a:t>Customer Expectation</a:t>
                      </a:r>
                    </a:p>
                  </a:txBody>
                  <a:tcPr/>
                </a:tc>
                <a:tc>
                  <a:txBody>
                    <a:bodyPr/>
                    <a:lstStyle/>
                    <a:p>
                      <a:r>
                        <a:rPr lang="en-US" sz="2000" dirty="0" smtClean="0"/>
                        <a:t>Dissatisfied</a:t>
                      </a:r>
                      <a:r>
                        <a:rPr lang="en-US" sz="2000" baseline="0" dirty="0" smtClean="0"/>
                        <a:t> </a:t>
                      </a:r>
                      <a:endParaRPr lang="en-US" sz="2000" dirty="0"/>
                    </a:p>
                  </a:txBody>
                  <a:tcPr/>
                </a:tc>
              </a:tr>
              <a:tr h="643315">
                <a:tc>
                  <a:txBody>
                    <a:bodyPr/>
                    <a:lstStyle/>
                    <a:p>
                      <a:r>
                        <a:rPr lang="en-US" sz="2000" dirty="0" smtClean="0"/>
                        <a:t>3</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t>Product performance more  than with </a:t>
                      </a:r>
                      <a:r>
                        <a:rPr lang="en-US" sz="2000" dirty="0" smtClean="0"/>
                        <a:t>Customer Expectation</a:t>
                      </a:r>
                    </a:p>
                  </a:txBody>
                  <a:tcPr/>
                </a:tc>
                <a:tc>
                  <a:txBody>
                    <a:bodyPr/>
                    <a:lstStyle/>
                    <a:p>
                      <a:r>
                        <a:rPr lang="en-US" sz="2000" dirty="0" smtClean="0"/>
                        <a:t>Delight </a:t>
                      </a:r>
                      <a:endParaRPr lang="en-US" sz="2000" dirty="0"/>
                    </a:p>
                  </a:txBody>
                  <a:tcPr/>
                </a:tc>
              </a:tr>
              <a:tr h="923017">
                <a:tc>
                  <a:txBody>
                    <a:bodyPr/>
                    <a:lstStyle/>
                    <a:p>
                      <a:r>
                        <a:rPr lang="en-US" sz="2000" dirty="0" smtClean="0"/>
                        <a:t>4</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t>Product performance exceed more  than with </a:t>
                      </a:r>
                      <a:r>
                        <a:rPr lang="en-US" sz="2000" dirty="0" smtClean="0"/>
                        <a:t>Customer Expectation</a:t>
                      </a:r>
                    </a:p>
                  </a:txBody>
                  <a:tcPr/>
                </a:tc>
                <a:tc>
                  <a:txBody>
                    <a:bodyPr/>
                    <a:lstStyle/>
                    <a:p>
                      <a:r>
                        <a:rPr lang="en-US" sz="2000" dirty="0" smtClean="0"/>
                        <a:t>Astonished </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3539430"/>
          </a:xfrm>
          <a:prstGeom prst="rect">
            <a:avLst/>
          </a:prstGeom>
          <a:noFill/>
        </p:spPr>
        <p:txBody>
          <a:bodyPr wrap="square" rtlCol="0">
            <a:spAutoFit/>
          </a:bodyPr>
          <a:lstStyle/>
          <a:p>
            <a:pPr marL="514350" indent="-514350"/>
            <a:r>
              <a:rPr lang="en-US" sz="3200" b="1" dirty="0" smtClean="0">
                <a:solidFill>
                  <a:schemeClr val="bg1"/>
                </a:solidFill>
              </a:rPr>
              <a:t>6</a:t>
            </a:r>
            <a:r>
              <a:rPr lang="en-US" sz="3200" b="1" dirty="0" smtClean="0">
                <a:solidFill>
                  <a:srgbClr val="FFFF00"/>
                </a:solidFill>
              </a:rPr>
              <a:t>. Skimming pricing :- </a:t>
            </a:r>
          </a:p>
          <a:p>
            <a:pPr marL="514350" indent="-514350"/>
            <a:endParaRPr lang="en-US" sz="3200" dirty="0" smtClean="0">
              <a:solidFill>
                <a:schemeClr val="bg1"/>
              </a:solidFill>
              <a:latin typeface="Aharoni" pitchFamily="2" charset="-79"/>
              <a:cs typeface="Aharoni" pitchFamily="2" charset="-79"/>
            </a:endParaRPr>
          </a:p>
          <a:p>
            <a:pPr marL="514350" lvl="0" indent="-514350">
              <a:buFont typeface="Wingdings" pitchFamily="2" charset="2"/>
              <a:buChar char="Ø"/>
            </a:pPr>
            <a:r>
              <a:rPr lang="en-US" sz="3200" dirty="0" smtClean="0">
                <a:solidFill>
                  <a:schemeClr val="bg1"/>
                </a:solidFill>
                <a:latin typeface="Aharoni" pitchFamily="2" charset="-79"/>
                <a:cs typeface="Aharoni" pitchFamily="2" charset="-79"/>
              </a:rPr>
              <a:t> High price--- Main objective to recover early cash or profit</a:t>
            </a:r>
          </a:p>
          <a:p>
            <a:pPr marL="514350" lvl="0" indent="-514350">
              <a:buFont typeface="Wingdings" pitchFamily="2" charset="2"/>
              <a:buChar char="Ø"/>
            </a:pPr>
            <a:r>
              <a:rPr lang="en-US" sz="3200" dirty="0" smtClean="0">
                <a:solidFill>
                  <a:schemeClr val="bg1"/>
                </a:solidFill>
                <a:latin typeface="Aharoni" pitchFamily="2" charset="-79"/>
                <a:cs typeface="Aharoni" pitchFamily="2" charset="-79"/>
              </a:rPr>
              <a:t>Scream the cream</a:t>
            </a:r>
          </a:p>
          <a:p>
            <a:pPr marL="514350" lvl="0" indent="-514350">
              <a:buFont typeface="Wingdings" pitchFamily="2" charset="2"/>
              <a:buChar char="Ø"/>
            </a:pPr>
            <a:r>
              <a:rPr lang="en-US" sz="3200" dirty="0" smtClean="0">
                <a:solidFill>
                  <a:schemeClr val="bg1"/>
                </a:solidFill>
                <a:latin typeface="Aharoni" pitchFamily="2" charset="-79"/>
                <a:cs typeface="Aharoni" pitchFamily="2" charset="-79"/>
              </a:rPr>
              <a:t>Technology product</a:t>
            </a:r>
          </a:p>
          <a:p>
            <a:pPr marL="514350" lvl="0" indent="-514350">
              <a:buFont typeface="Wingdings" pitchFamily="2" charset="2"/>
              <a:buChar char="Ø"/>
            </a:pPr>
            <a:r>
              <a:rPr lang="en-US" sz="3200" dirty="0" smtClean="0">
                <a:solidFill>
                  <a:schemeClr val="bg1"/>
                </a:solidFill>
                <a:latin typeface="Aharoni" pitchFamily="2" charset="-79"/>
                <a:cs typeface="Aharoni" pitchFamily="2" charset="-79"/>
              </a:rPr>
              <a:t>Fashionable product </a:t>
            </a:r>
          </a:p>
        </p:txBody>
      </p:sp>
      <p:pic>
        <p:nvPicPr>
          <p:cNvPr id="4" name="Picture 2" descr="C:\Users\DELL\Pictures\IPHONE.jpg"/>
          <p:cNvPicPr>
            <a:picLocks noChangeAspect="1" noChangeArrowheads="1"/>
          </p:cNvPicPr>
          <p:nvPr/>
        </p:nvPicPr>
        <p:blipFill>
          <a:blip r:embed="rId3"/>
          <a:srcRect/>
          <a:stretch>
            <a:fillRect/>
          </a:stretch>
        </p:blipFill>
        <p:spPr bwMode="auto">
          <a:xfrm>
            <a:off x="6477000" y="4191000"/>
            <a:ext cx="2362200" cy="2362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2185214"/>
          </a:xfrm>
          <a:prstGeom prst="rect">
            <a:avLst/>
          </a:prstGeom>
          <a:noFill/>
        </p:spPr>
        <p:txBody>
          <a:bodyPr wrap="square" rtlCol="0">
            <a:spAutoFit/>
          </a:bodyPr>
          <a:lstStyle/>
          <a:p>
            <a:pPr marL="514350" indent="-514350"/>
            <a:r>
              <a:rPr lang="en-US" sz="3200" b="1" dirty="0" smtClean="0">
                <a:solidFill>
                  <a:schemeClr val="bg1"/>
                </a:solidFill>
              </a:rPr>
              <a:t>7. </a:t>
            </a:r>
            <a:r>
              <a:rPr lang="en-US" sz="3200" b="1" dirty="0" smtClean="0">
                <a:solidFill>
                  <a:srgbClr val="FFFF00"/>
                </a:solidFill>
                <a:latin typeface="Aharoni" pitchFamily="2" charset="-79"/>
                <a:cs typeface="Aharoni" pitchFamily="2" charset="-79"/>
              </a:rPr>
              <a:t>Penetration Pricing </a:t>
            </a:r>
            <a:r>
              <a:rPr lang="en-US" sz="3200" b="1" dirty="0" smtClean="0">
                <a:solidFill>
                  <a:srgbClr val="FFFF00"/>
                </a:solidFill>
              </a:rPr>
              <a:t>:-</a:t>
            </a:r>
          </a:p>
          <a:p>
            <a:pPr marL="514350" indent="-514350"/>
            <a:endParaRPr lang="en-US" sz="3200" b="1" dirty="0" smtClean="0">
              <a:solidFill>
                <a:schemeClr val="bg1"/>
              </a:solidFill>
            </a:endParaRPr>
          </a:p>
          <a:p>
            <a:pPr marL="514350" indent="-514350"/>
            <a:endParaRPr lang="en-US" sz="3200" b="1" dirty="0" smtClean="0">
              <a:solidFill>
                <a:schemeClr val="bg1"/>
              </a:solidFill>
              <a:latin typeface="Aharoni" pitchFamily="2" charset="-79"/>
              <a:cs typeface="Aharoni" pitchFamily="2" charset="-79"/>
            </a:endParaRPr>
          </a:p>
          <a:p>
            <a:pPr marL="514350" indent="-514350"/>
            <a:endParaRPr lang="en-US" sz="4000" dirty="0" smtClean="0">
              <a:solidFill>
                <a:schemeClr val="bg1"/>
              </a:solidFill>
              <a:latin typeface="Aharoni" pitchFamily="2" charset="-79"/>
              <a:cs typeface="Aharoni" pitchFamily="2" charset="-79"/>
            </a:endParaRPr>
          </a:p>
        </p:txBody>
      </p:sp>
      <p:sp>
        <p:nvSpPr>
          <p:cNvPr id="4" name="Rectangle 3"/>
          <p:cNvSpPr/>
          <p:nvPr/>
        </p:nvSpPr>
        <p:spPr>
          <a:xfrm>
            <a:off x="457200" y="1905000"/>
            <a:ext cx="7239000" cy="1200329"/>
          </a:xfrm>
          <a:prstGeom prst="rect">
            <a:avLst/>
          </a:prstGeom>
        </p:spPr>
        <p:txBody>
          <a:bodyPr wrap="square">
            <a:spAutoFit/>
          </a:bodyPr>
          <a:lstStyle/>
          <a:p>
            <a:pPr marL="514350" lvl="0" indent="-514350">
              <a:buFont typeface="Wingdings" pitchFamily="2" charset="2"/>
              <a:buChar char="Ø"/>
            </a:pPr>
            <a:r>
              <a:rPr lang="en-US" sz="2400" dirty="0" smtClean="0">
                <a:solidFill>
                  <a:schemeClr val="bg1"/>
                </a:solidFill>
                <a:latin typeface="Aharoni" pitchFamily="2" charset="-79"/>
                <a:cs typeface="Aharoni" pitchFamily="2" charset="-79"/>
              </a:rPr>
              <a:t>Low price--- Main objective to capture the market </a:t>
            </a:r>
          </a:p>
          <a:p>
            <a:pPr marL="514350" lvl="0" indent="-514350">
              <a:buFont typeface="Wingdings" pitchFamily="2" charset="2"/>
              <a:buChar char="Ø"/>
            </a:pPr>
            <a:r>
              <a:rPr lang="en-US" sz="2400" dirty="0" smtClean="0">
                <a:solidFill>
                  <a:schemeClr val="bg1"/>
                </a:solidFill>
                <a:latin typeface="Aharoni" pitchFamily="2" charset="-79"/>
                <a:cs typeface="Aharoni" pitchFamily="2" charset="-79"/>
              </a:rPr>
              <a:t>To face the competition </a:t>
            </a:r>
          </a:p>
        </p:txBody>
      </p:sp>
      <p:pic>
        <p:nvPicPr>
          <p:cNvPr id="5" name="Picture 3" descr="C:\Users\DELL\Pictures\DNA Newspaper.jpg"/>
          <p:cNvPicPr>
            <a:picLocks noChangeAspect="1" noChangeArrowheads="1"/>
          </p:cNvPicPr>
          <p:nvPr/>
        </p:nvPicPr>
        <p:blipFill>
          <a:blip r:embed="rId3"/>
          <a:srcRect/>
          <a:stretch>
            <a:fillRect/>
          </a:stretch>
        </p:blipFill>
        <p:spPr bwMode="auto">
          <a:xfrm>
            <a:off x="4724400" y="3505200"/>
            <a:ext cx="3124200" cy="208367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0"/>
            <a:ext cx="8915400" cy="584775"/>
          </a:xfrm>
          <a:prstGeom prst="rect">
            <a:avLst/>
          </a:prstGeom>
          <a:noFill/>
        </p:spPr>
        <p:txBody>
          <a:bodyPr wrap="square" rtlCol="0">
            <a:spAutoFit/>
          </a:bodyPr>
          <a:lstStyle/>
          <a:p>
            <a:pPr marL="514350" indent="-514350"/>
            <a:r>
              <a:rPr lang="en-US" sz="3200" b="1" dirty="0" smtClean="0">
                <a:solidFill>
                  <a:schemeClr val="bg1"/>
                </a:solidFill>
              </a:rPr>
              <a:t>8. </a:t>
            </a:r>
            <a:r>
              <a:rPr lang="en-US" sz="3200" b="1" dirty="0" smtClean="0">
                <a:solidFill>
                  <a:srgbClr val="FFFF00"/>
                </a:solidFill>
              </a:rPr>
              <a:t>Social responsibility :- </a:t>
            </a:r>
            <a:endParaRPr lang="en-US" sz="3200" dirty="0" smtClean="0">
              <a:solidFill>
                <a:srgbClr val="FFFF00"/>
              </a:solidFill>
              <a:latin typeface="Aharoni" pitchFamily="2" charset="-79"/>
              <a:cs typeface="Aharoni" pitchFamily="2" charset="-79"/>
            </a:endParaRPr>
          </a:p>
        </p:txBody>
      </p:sp>
      <p:sp>
        <p:nvSpPr>
          <p:cNvPr id="4" name="TextBox 3"/>
          <p:cNvSpPr txBox="1"/>
          <p:nvPr/>
        </p:nvSpPr>
        <p:spPr>
          <a:xfrm>
            <a:off x="838200" y="1219200"/>
            <a:ext cx="7696200" cy="353943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endParaRPr lang="en-US" sz="3200" u="sng" dirty="0" smtClean="0">
              <a:solidFill>
                <a:schemeClr val="bg1"/>
              </a:solidFill>
              <a:latin typeface="Aharoni" pitchFamily="2" charset="-79"/>
              <a:cs typeface="Aharoni" pitchFamily="2" charset="-79"/>
            </a:endParaRPr>
          </a:p>
          <a:p>
            <a:endParaRPr lang="en-US" sz="3200" dirty="0" smtClean="0">
              <a:solidFill>
                <a:schemeClr val="bg1"/>
              </a:solidFill>
              <a:latin typeface="Aharoni" pitchFamily="2" charset="-79"/>
              <a:cs typeface="Aharoni" pitchFamily="2" charset="-79"/>
            </a:endParaRPr>
          </a:p>
          <a:p>
            <a:endParaRPr lang="en-US" sz="3200" dirty="0" smtClean="0">
              <a:solidFill>
                <a:schemeClr val="bg1"/>
              </a:solidFill>
              <a:latin typeface="Aharoni" pitchFamily="2" charset="-79"/>
              <a:cs typeface="Aharoni" pitchFamily="2" charset="-79"/>
            </a:endParaRPr>
          </a:p>
          <a:p>
            <a:endParaRPr lang="en-US" sz="3200" dirty="0" smtClean="0">
              <a:solidFill>
                <a:schemeClr val="bg1"/>
              </a:solidFill>
              <a:latin typeface="Aharoni" pitchFamily="2" charset="-79"/>
              <a:cs typeface="Aharoni" pitchFamily="2" charset="-79"/>
            </a:endParaRPr>
          </a:p>
          <a:p>
            <a:endParaRPr lang="en-US" sz="3200" dirty="0" smtClean="0">
              <a:solidFill>
                <a:schemeClr val="bg1"/>
              </a:solidFill>
              <a:latin typeface="Aharoni" pitchFamily="2" charset="-79"/>
              <a:cs typeface="Aharoni" pitchFamily="2" charset="-79"/>
            </a:endParaRPr>
          </a:p>
          <a:p>
            <a:endParaRPr lang="en-US" sz="3200" dirty="0" smtClean="0">
              <a:solidFill>
                <a:schemeClr val="bg1"/>
              </a:solidFill>
              <a:latin typeface="Aharoni" pitchFamily="2" charset="-79"/>
              <a:cs typeface="Aharoni" pitchFamily="2" charset="-79"/>
            </a:endParaRPr>
          </a:p>
          <a:p>
            <a:r>
              <a:rPr lang="en-US" sz="3200" dirty="0" smtClean="0"/>
              <a:t> </a:t>
            </a:r>
            <a:endParaRPr lang="en-US" sz="3200" b="1" dirty="0">
              <a:solidFill>
                <a:schemeClr val="bg1"/>
              </a:solidFill>
              <a:latin typeface="Aharoni" pitchFamily="2" charset="-79"/>
              <a:cs typeface="Aharoni" pitchFamily="2" charset="-79"/>
            </a:endParaRPr>
          </a:p>
        </p:txBody>
      </p:sp>
      <p:pic>
        <p:nvPicPr>
          <p:cNvPr id="5" name="Picture 1" descr="E:\download.jpg"/>
          <p:cNvPicPr>
            <a:picLocks noChangeAspect="1" noChangeArrowheads="1"/>
          </p:cNvPicPr>
          <p:nvPr/>
        </p:nvPicPr>
        <p:blipFill>
          <a:blip r:embed="rId3"/>
          <a:srcRect/>
          <a:stretch>
            <a:fillRect/>
          </a:stretch>
        </p:blipFill>
        <p:spPr bwMode="auto">
          <a:xfrm>
            <a:off x="1066800" y="2438400"/>
            <a:ext cx="2028825" cy="22574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2" descr="E:\download (1).jpg"/>
          <p:cNvPicPr>
            <a:picLocks noChangeAspect="1" noChangeArrowheads="1"/>
          </p:cNvPicPr>
          <p:nvPr/>
        </p:nvPicPr>
        <p:blipFill>
          <a:blip r:embed="rId4"/>
          <a:srcRect/>
          <a:stretch>
            <a:fillRect/>
          </a:stretch>
        </p:blipFill>
        <p:spPr bwMode="auto">
          <a:xfrm>
            <a:off x="4800600" y="2743200"/>
            <a:ext cx="2705100" cy="16859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Rectangle 6"/>
          <p:cNvSpPr/>
          <p:nvPr/>
        </p:nvSpPr>
        <p:spPr>
          <a:xfrm>
            <a:off x="2438400" y="5029200"/>
            <a:ext cx="4572000" cy="369332"/>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r>
              <a:rPr lang="en-US" dirty="0" smtClean="0">
                <a:solidFill>
                  <a:schemeClr val="bg1"/>
                </a:solidFill>
                <a:latin typeface="Aharoni" pitchFamily="2" charset="-79"/>
                <a:cs typeface="Aharoni" pitchFamily="2" charset="-79"/>
              </a:rPr>
              <a:t>Doctor :-   Fees </a:t>
            </a:r>
            <a:endParaRPr lang="en-US"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nodeType="clickEffect">
                                  <p:stCondLst>
                                    <p:cond delay="0"/>
                                  </p:stCondLst>
                                  <p:childTnLst>
                                    <p:animEffect transition="out" filter="checkerboard(across)">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4" presetClass="path" presetSubtype="0" accel="50000" decel="50000" fill="hold" nodeType="clickEffect">
                                  <p:stCondLst>
                                    <p:cond delay="0"/>
                                  </p:stCondLst>
                                  <p:childTnLst>
                                    <p:animMotion origin="layout" path="M 0 0  L 0 -0.33295  E" pathEditMode="relative" ptsTypes="">
                                      <p:cBhvr>
                                        <p:cTn id="11" dur="2000" fill="hold"/>
                                        <p:tgtEl>
                                          <p:spTgt spid="5"/>
                                        </p:tgtEl>
                                        <p:attrNameLst>
                                          <p:attrName>ppt_x</p:attrName>
                                          <p:attrName>ppt_y</p:attrName>
                                        </p:attrNameLst>
                                      </p:cBhvr>
                                    </p:animMotion>
                                  </p:childTnLst>
                                </p:cTn>
                              </p:par>
                            </p:childTnLst>
                          </p:cTn>
                        </p:par>
                      </p:childTnLst>
                    </p:cTn>
                  </p:par>
                  <p:par>
                    <p:cTn id="12" fill="hold">
                      <p:stCondLst>
                        <p:cond delay="indefinite"/>
                      </p:stCondLst>
                      <p:childTnLst>
                        <p:par>
                          <p:cTn id="13" fill="hold">
                            <p:stCondLst>
                              <p:cond delay="0"/>
                            </p:stCondLst>
                            <p:childTnLst>
                              <p:par>
                                <p:cTn id="14" presetID="8" presetClass="entr" presetSubtype="16"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amond(in)">
                                      <p:cBhvr>
                                        <p:cTn id="16" dur="2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decel="50000" fill="hold" nodeType="clickEffect">
                                  <p:stCondLst>
                                    <p:cond delay="0"/>
                                  </p:stCondLst>
                                  <p:childTnLst>
                                    <p:animMotion origin="layout" path="M 0 0  L 0 0.33295  E" pathEditMode="relative" ptsTypes="">
                                      <p:cBhvr>
                                        <p:cTn id="20" dur="2000" fill="hold"/>
                                        <p:tgtEl>
                                          <p:spTgt spid="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304800" y="2819400"/>
            <a:ext cx="2362200" cy="1077218"/>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3200" dirty="0" smtClean="0"/>
              <a:t>Objectives :-</a:t>
            </a:r>
          </a:p>
          <a:p>
            <a:pPr algn="ctr"/>
            <a:endParaRPr lang="en-US" sz="3200" dirty="0" smtClean="0"/>
          </a:p>
        </p:txBody>
      </p:sp>
      <p:sp>
        <p:nvSpPr>
          <p:cNvPr id="9" name="TextBox 8"/>
          <p:cNvSpPr txBox="1"/>
          <p:nvPr/>
        </p:nvSpPr>
        <p:spPr>
          <a:xfrm>
            <a:off x="2895600" y="1310819"/>
            <a:ext cx="5791200" cy="470898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1 </a:t>
            </a:r>
            <a:r>
              <a:rPr lang="en-US" sz="2000" dirty="0" smtClean="0"/>
              <a:t>. </a:t>
            </a:r>
            <a:r>
              <a:rPr lang="en-US" sz="2000" b="1" dirty="0" smtClean="0"/>
              <a:t>Survival </a:t>
            </a:r>
          </a:p>
          <a:p>
            <a:endParaRPr lang="en-US" sz="2000" b="1" dirty="0" smtClean="0"/>
          </a:p>
          <a:p>
            <a:r>
              <a:rPr lang="en-US" sz="2000" b="1" dirty="0" smtClean="0"/>
              <a:t>2.Profit </a:t>
            </a:r>
          </a:p>
          <a:p>
            <a:endParaRPr lang="en-US" sz="2000" b="1" dirty="0" smtClean="0"/>
          </a:p>
          <a:p>
            <a:r>
              <a:rPr lang="en-US" sz="2000" b="1" dirty="0" smtClean="0"/>
              <a:t>3.Sales </a:t>
            </a:r>
          </a:p>
          <a:p>
            <a:endParaRPr lang="en-US" sz="2000" b="1" dirty="0" smtClean="0"/>
          </a:p>
          <a:p>
            <a:r>
              <a:rPr lang="en-US" sz="2000" b="1" dirty="0" smtClean="0"/>
              <a:t>4.Competation</a:t>
            </a:r>
          </a:p>
          <a:p>
            <a:endParaRPr lang="en-US" sz="2000" dirty="0" smtClean="0"/>
          </a:p>
          <a:p>
            <a:r>
              <a:rPr lang="en-US" sz="2000" b="1" dirty="0" smtClean="0"/>
              <a:t>5.Customer satisfaction </a:t>
            </a:r>
          </a:p>
          <a:p>
            <a:endParaRPr lang="en-US" sz="2000" b="1" dirty="0" smtClean="0"/>
          </a:p>
          <a:p>
            <a:r>
              <a:rPr lang="en-US" sz="2000" b="1" dirty="0" smtClean="0"/>
              <a:t>6.Skimmimg pricing</a:t>
            </a:r>
          </a:p>
          <a:p>
            <a:endParaRPr lang="en-US" sz="2000" b="1" dirty="0" smtClean="0"/>
          </a:p>
          <a:p>
            <a:r>
              <a:rPr lang="en-US" sz="2000" b="1" dirty="0" smtClean="0"/>
              <a:t> 7.Pentration pricing </a:t>
            </a:r>
          </a:p>
          <a:p>
            <a:endParaRPr lang="en-US" sz="2000" b="1" dirty="0" smtClean="0"/>
          </a:p>
          <a:p>
            <a:r>
              <a:rPr lang="en-US" sz="2000" b="1" dirty="0" smtClean="0"/>
              <a:t>8.Social responsibility</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1752600" y="1143000"/>
            <a:ext cx="7010400" cy="2554545"/>
          </a:xfrm>
          <a:prstGeom prst="rect">
            <a:avLst/>
          </a:prstGeom>
          <a:solidFill>
            <a:schemeClr val="accent2"/>
          </a:solidFill>
        </p:spPr>
        <p:txBody>
          <a:bodyPr wrap="square" rtlCol="0">
            <a:spAutoFit/>
          </a:bodyPr>
          <a:lstStyle/>
          <a:p>
            <a:pPr algn="ct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cs typeface="Aharoni" pitchFamily="2" charset="-79"/>
              </a:rPr>
              <a:t>2</a:t>
            </a: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Marketing Decision –I </a:t>
            </a:r>
          </a:p>
          <a:p>
            <a:pPr algn="ctr"/>
            <a:r>
              <a:rPr lang="en-US" sz="4000" dirty="0" smtClean="0">
                <a:solidFill>
                  <a:schemeClr val="bg1"/>
                </a:solidFill>
                <a:latin typeface="Aharoni" pitchFamily="2" charset="-79"/>
                <a:cs typeface="Aharoni" pitchFamily="2" charset="-79"/>
              </a:rPr>
              <a:t>(Product and Price)</a:t>
            </a: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1752600" y="609600"/>
            <a:ext cx="7010400" cy="2554545"/>
          </a:xfrm>
          <a:prstGeom prst="rect">
            <a:avLst/>
          </a:prstGeom>
          <a:solidFill>
            <a:schemeClr val="accent2"/>
          </a:solidFill>
        </p:spPr>
        <p:txBody>
          <a:bodyPr wrap="square" rtlCol="0">
            <a:spAutoFit/>
          </a:bodyPr>
          <a:lstStyle/>
          <a:p>
            <a:pPr algn="ct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cs typeface="Aharoni" pitchFamily="2" charset="-79"/>
              </a:rPr>
              <a:t>2</a:t>
            </a: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Marketing Decision –I </a:t>
            </a:r>
          </a:p>
          <a:p>
            <a:pPr algn="ctr"/>
            <a:r>
              <a:rPr lang="en-US" sz="4000" dirty="0" smtClean="0">
                <a:solidFill>
                  <a:schemeClr val="bg1"/>
                </a:solidFill>
                <a:latin typeface="Aharoni" pitchFamily="2" charset="-79"/>
                <a:cs typeface="Aharoni" pitchFamily="2" charset="-79"/>
              </a:rPr>
              <a:t>(Product and Price)</a:t>
            </a:r>
            <a:endParaRPr lang="en-US" sz="4000" dirty="0">
              <a:solidFill>
                <a:schemeClr val="bg1"/>
              </a:solidFill>
              <a:latin typeface="Aharoni" pitchFamily="2" charset="-79"/>
              <a:cs typeface="Aharoni" pitchFamily="2" charset="-79"/>
            </a:endParaRPr>
          </a:p>
        </p:txBody>
      </p:sp>
      <p:pic>
        <p:nvPicPr>
          <p:cNvPr id="16387" name="Picture 3" descr="C:\Users\DELL\Pictures\jio mobile.jpg"/>
          <p:cNvPicPr>
            <a:picLocks noChangeAspect="1" noChangeArrowheads="1"/>
          </p:cNvPicPr>
          <p:nvPr/>
        </p:nvPicPr>
        <p:blipFill>
          <a:blip r:embed="rId4"/>
          <a:srcRect/>
          <a:stretch>
            <a:fillRect/>
          </a:stretch>
        </p:blipFill>
        <p:spPr bwMode="auto">
          <a:xfrm>
            <a:off x="5410200" y="3276600"/>
            <a:ext cx="2266950" cy="28575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7"/>
                                        </p:tgtEl>
                                        <p:attrNameLst>
                                          <p:attrName>style.visibility</p:attrName>
                                        </p:attrNameLst>
                                      </p:cBhvr>
                                      <p:to>
                                        <p:strVal val="visible"/>
                                      </p:to>
                                    </p:set>
                                    <p:anim calcmode="lin" valueType="num">
                                      <p:cBhvr additive="base">
                                        <p:cTn id="13" dur="500" fill="hold"/>
                                        <p:tgtEl>
                                          <p:spTgt spid="16387"/>
                                        </p:tgtEl>
                                        <p:attrNameLst>
                                          <p:attrName>ppt_x</p:attrName>
                                        </p:attrNameLst>
                                      </p:cBhvr>
                                      <p:tavLst>
                                        <p:tav tm="0">
                                          <p:val>
                                            <p:strVal val="#ppt_x"/>
                                          </p:val>
                                        </p:tav>
                                        <p:tav tm="100000">
                                          <p:val>
                                            <p:strVal val="#ppt_x"/>
                                          </p:val>
                                        </p:tav>
                                      </p:tavLst>
                                    </p:anim>
                                    <p:anim calcmode="lin" valueType="num">
                                      <p:cBhvr additive="base">
                                        <p:cTn id="14" dur="500" fill="hold"/>
                                        <p:tgtEl>
                                          <p:spTgt spid="163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1" algn="ctr"/>
            <a:r>
              <a:rPr lang="en-US" sz="2400" b="1" dirty="0" smtClean="0">
                <a:latin typeface="Aharoni" pitchFamily="2" charset="-79"/>
                <a:cs typeface="Aharoni" pitchFamily="2" charset="-79"/>
              </a:rPr>
              <a:t>Q</a:t>
            </a:r>
            <a:r>
              <a:rPr lang="en-US" sz="2400" b="1" dirty="0" smtClean="0">
                <a:cs typeface="Aharoni" pitchFamily="2" charset="-79"/>
              </a:rPr>
              <a:t>.7</a:t>
            </a:r>
            <a:r>
              <a:rPr lang="en-US" sz="2400" b="1" dirty="0" smtClean="0">
                <a:latin typeface="Aharoni" pitchFamily="2" charset="-79"/>
                <a:cs typeface="Aharoni" pitchFamily="2" charset="-79"/>
              </a:rPr>
              <a:t>   What do you mean by Pricing and Explain the Objectives ?</a:t>
            </a:r>
          </a:p>
        </p:txBody>
      </p:sp>
      <p:sp>
        <p:nvSpPr>
          <p:cNvPr id="4" name="TextBox 3"/>
          <p:cNvSpPr txBox="1"/>
          <p:nvPr/>
        </p:nvSpPr>
        <p:spPr>
          <a:xfrm>
            <a:off x="381000" y="1501676"/>
            <a:ext cx="8458200" cy="5016758"/>
          </a:xfrm>
          <a:prstGeom prst="rect">
            <a:avLst/>
          </a:prstGeom>
          <a:solidFill>
            <a:schemeClr val="accent2"/>
          </a:solidFill>
        </p:spPr>
        <p:txBody>
          <a:bodyPr wrap="square" rtlCol="0">
            <a:spAutoFit/>
          </a:bodyPr>
          <a:lstStyle/>
          <a:p>
            <a:pPr algn="ctr"/>
            <a:r>
              <a:rPr lang="en-US" sz="2400" dirty="0" smtClean="0">
                <a:solidFill>
                  <a:srgbClr val="FFFF00"/>
                </a:solidFill>
                <a:latin typeface="Aharoni" pitchFamily="2" charset="-79"/>
                <a:cs typeface="Aharoni" pitchFamily="2" charset="-79"/>
              </a:rPr>
              <a:t>Meaning:- </a:t>
            </a:r>
          </a:p>
          <a:p>
            <a:r>
              <a:rPr lang="en-US" sz="2400" dirty="0" smtClean="0"/>
              <a:t> </a:t>
            </a:r>
            <a:r>
              <a:rPr lang="en-US" sz="2400" dirty="0" smtClean="0">
                <a:solidFill>
                  <a:schemeClr val="bg1"/>
                </a:solidFill>
                <a:latin typeface="Aharoni" pitchFamily="2" charset="-79"/>
                <a:cs typeface="Aharoni" pitchFamily="2" charset="-79"/>
              </a:rPr>
              <a:t>Price means </a:t>
            </a:r>
            <a:r>
              <a:rPr lang="en-US" sz="3200" dirty="0" smtClean="0">
                <a:solidFill>
                  <a:srgbClr val="FFFF00"/>
                </a:solidFill>
                <a:latin typeface="Aharoni" pitchFamily="2" charset="-79"/>
                <a:cs typeface="Aharoni" pitchFamily="2" charset="-79"/>
              </a:rPr>
              <a:t>exchange value </a:t>
            </a:r>
            <a:r>
              <a:rPr lang="en-US" sz="2400" dirty="0" smtClean="0">
                <a:solidFill>
                  <a:schemeClr val="bg1"/>
                </a:solidFill>
                <a:latin typeface="Aharoni" pitchFamily="2" charset="-79"/>
                <a:cs typeface="Aharoni" pitchFamily="2" charset="-79"/>
              </a:rPr>
              <a:t>of products. Seller is ready to sell and buyer is ready to accept at agreed price. </a:t>
            </a:r>
          </a:p>
          <a:p>
            <a:r>
              <a:rPr lang="en-US" sz="2400" dirty="0" smtClean="0">
                <a:solidFill>
                  <a:schemeClr val="bg1"/>
                </a:solidFill>
                <a:latin typeface="Aharoni" pitchFamily="2" charset="-79"/>
                <a:cs typeface="Aharoni" pitchFamily="2" charset="-79"/>
              </a:rPr>
              <a:t>The marketer should keep right price as per the competitors price strategy. It should not keep high price because no one like to purchase with high price and low price create doubt about quality of the products.</a:t>
            </a:r>
          </a:p>
          <a:p>
            <a:pPr algn="ctr"/>
            <a:endParaRPr lang="en-US" sz="2400" dirty="0" smtClean="0">
              <a:solidFill>
                <a:schemeClr val="bg1"/>
              </a:solidFill>
              <a:latin typeface="Aharoni" pitchFamily="2" charset="-79"/>
              <a:cs typeface="Aharoni" pitchFamily="2" charset="-79"/>
            </a:endParaRPr>
          </a:p>
          <a:p>
            <a:r>
              <a:rPr lang="en-US" sz="2400" b="1" dirty="0" smtClean="0">
                <a:solidFill>
                  <a:schemeClr val="bg1"/>
                </a:solidFill>
              </a:rPr>
              <a:t>( Exchange value... No high or low price	Right price..)</a:t>
            </a:r>
          </a:p>
          <a:p>
            <a:r>
              <a:rPr lang="en-US" sz="2400" b="1" dirty="0" smtClean="0">
                <a:solidFill>
                  <a:schemeClr val="bg1"/>
                </a:solidFill>
              </a:rPr>
              <a:t>( Penetration price means low price and Skimming price means High price)</a:t>
            </a:r>
            <a:endParaRPr lang="en-US" sz="2400" dirty="0" smtClean="0">
              <a:solidFill>
                <a:schemeClr val="bg1"/>
              </a:solidFill>
            </a:endParaRPr>
          </a:p>
          <a:p>
            <a:pPr algn="ctr"/>
            <a:endParaRPr lang="en-US" sz="24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1" algn="ctr"/>
            <a:r>
              <a:rPr lang="en-US" sz="2400" b="1" dirty="0" smtClean="0">
                <a:latin typeface="Aharoni" pitchFamily="2" charset="-79"/>
                <a:cs typeface="Aharoni" pitchFamily="2" charset="-79"/>
              </a:rPr>
              <a:t>Skimming Price Strategy </a:t>
            </a:r>
          </a:p>
        </p:txBody>
      </p:sp>
      <p:sp>
        <p:nvSpPr>
          <p:cNvPr id="5" name="TextBox 4"/>
          <p:cNvSpPr txBox="1"/>
          <p:nvPr/>
        </p:nvSpPr>
        <p:spPr>
          <a:xfrm>
            <a:off x="381000" y="36576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1" algn="ctr"/>
            <a:r>
              <a:rPr lang="en-US" sz="2400" b="1" dirty="0" smtClean="0">
                <a:latin typeface="Aharoni" pitchFamily="2" charset="-79"/>
                <a:cs typeface="Aharoni" pitchFamily="2" charset="-79"/>
              </a:rPr>
              <a:t>  Penetration Price Strategy  </a:t>
            </a:r>
          </a:p>
        </p:txBody>
      </p:sp>
      <p:pic>
        <p:nvPicPr>
          <p:cNvPr id="7" name="Picture 2" descr="C:\Users\DELL\Pictures\IPHONE.jpg"/>
          <p:cNvPicPr>
            <a:picLocks noChangeAspect="1" noChangeArrowheads="1"/>
          </p:cNvPicPr>
          <p:nvPr/>
        </p:nvPicPr>
        <p:blipFill>
          <a:blip r:embed="rId3"/>
          <a:srcRect/>
          <a:stretch>
            <a:fillRect/>
          </a:stretch>
        </p:blipFill>
        <p:spPr bwMode="auto">
          <a:xfrm>
            <a:off x="2971800" y="1066800"/>
            <a:ext cx="2362200" cy="2362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6387" name="Picture 3" descr="C:\Users\DELL\Pictures\DNA Newspaper.jpg"/>
          <p:cNvPicPr>
            <a:picLocks noChangeAspect="1" noChangeArrowheads="1"/>
          </p:cNvPicPr>
          <p:nvPr/>
        </p:nvPicPr>
        <p:blipFill>
          <a:blip r:embed="rId4"/>
          <a:srcRect/>
          <a:stretch>
            <a:fillRect/>
          </a:stretch>
        </p:blipFill>
        <p:spPr bwMode="auto">
          <a:xfrm>
            <a:off x="2819400" y="4343400"/>
            <a:ext cx="3124200" cy="208367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304800" y="2819400"/>
            <a:ext cx="2362200" cy="1077218"/>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3200" dirty="0" smtClean="0"/>
              <a:t>Objectives :-</a:t>
            </a:r>
          </a:p>
          <a:p>
            <a:pPr algn="ctr"/>
            <a:endParaRPr lang="en-US" sz="3200" dirty="0" smtClean="0"/>
          </a:p>
        </p:txBody>
      </p:sp>
      <p:sp>
        <p:nvSpPr>
          <p:cNvPr id="9" name="TextBox 8"/>
          <p:cNvSpPr txBox="1"/>
          <p:nvPr/>
        </p:nvSpPr>
        <p:spPr>
          <a:xfrm>
            <a:off x="2895600" y="1310819"/>
            <a:ext cx="5791200" cy="470898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1 </a:t>
            </a:r>
            <a:r>
              <a:rPr lang="en-US" sz="2000" dirty="0" smtClean="0"/>
              <a:t>. </a:t>
            </a:r>
            <a:r>
              <a:rPr lang="en-US" sz="2000" b="1" dirty="0" smtClean="0"/>
              <a:t>Survival </a:t>
            </a:r>
          </a:p>
          <a:p>
            <a:endParaRPr lang="en-US" sz="2000" b="1" dirty="0" smtClean="0"/>
          </a:p>
          <a:p>
            <a:r>
              <a:rPr lang="en-US" sz="2000" b="1" dirty="0" smtClean="0"/>
              <a:t>2.Profit </a:t>
            </a:r>
          </a:p>
          <a:p>
            <a:endParaRPr lang="en-US" sz="2000" b="1" dirty="0" smtClean="0"/>
          </a:p>
          <a:p>
            <a:r>
              <a:rPr lang="en-US" sz="2000" b="1" dirty="0" smtClean="0"/>
              <a:t>3.Sales </a:t>
            </a:r>
          </a:p>
          <a:p>
            <a:endParaRPr lang="en-US" sz="2000" b="1" dirty="0" smtClean="0"/>
          </a:p>
          <a:p>
            <a:r>
              <a:rPr lang="en-US" sz="2000" b="1" dirty="0" smtClean="0"/>
              <a:t>4.Competation</a:t>
            </a:r>
          </a:p>
          <a:p>
            <a:endParaRPr lang="en-US" sz="2000" dirty="0" smtClean="0"/>
          </a:p>
          <a:p>
            <a:r>
              <a:rPr lang="en-US" sz="2000" b="1" dirty="0" smtClean="0"/>
              <a:t>5.Customer satisfaction </a:t>
            </a:r>
          </a:p>
          <a:p>
            <a:endParaRPr lang="en-US" sz="2000" b="1" dirty="0" smtClean="0"/>
          </a:p>
          <a:p>
            <a:r>
              <a:rPr lang="en-US" sz="2000" b="1" dirty="0" smtClean="0"/>
              <a:t>6.Skimmimg pricing</a:t>
            </a:r>
          </a:p>
          <a:p>
            <a:endParaRPr lang="en-US" sz="2000" b="1" dirty="0" smtClean="0"/>
          </a:p>
          <a:p>
            <a:r>
              <a:rPr lang="en-US" sz="2000" b="1" dirty="0" smtClean="0"/>
              <a:t> 7.Pentration pricing </a:t>
            </a:r>
          </a:p>
          <a:p>
            <a:endParaRPr lang="en-US" sz="2000" b="1" dirty="0" smtClean="0"/>
          </a:p>
          <a:p>
            <a:r>
              <a:rPr lang="en-US" sz="2000" b="1" dirty="0" smtClean="0"/>
              <a:t>8.Social responsibility</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5509200"/>
          </a:xfrm>
          <a:prstGeom prst="rect">
            <a:avLst/>
          </a:prstGeom>
          <a:noFill/>
        </p:spPr>
        <p:txBody>
          <a:bodyPr wrap="square" rtlCol="0">
            <a:spAutoFit/>
          </a:bodyPr>
          <a:lstStyle/>
          <a:p>
            <a:pPr marL="514350" indent="-514350">
              <a:buFontTx/>
              <a:buAutoNum type="arabicPeriod"/>
            </a:pPr>
            <a:r>
              <a:rPr lang="en-US" sz="3200" b="1" dirty="0" smtClean="0">
                <a:solidFill>
                  <a:srgbClr val="FFFF00"/>
                </a:solidFill>
              </a:rPr>
              <a:t>Survival :-</a:t>
            </a:r>
          </a:p>
          <a:p>
            <a:pPr marL="514350" indent="-514350">
              <a:buFont typeface="Wingdings" pitchFamily="2" charset="2"/>
              <a:buChar char="Ø"/>
            </a:pPr>
            <a:r>
              <a:rPr lang="en-US" sz="3200" b="1" dirty="0" smtClean="0">
                <a:solidFill>
                  <a:schemeClr val="bg1"/>
                </a:solidFill>
              </a:rPr>
              <a:t>Lockdown situation and Pandemic Corona virus</a:t>
            </a:r>
          </a:p>
          <a:p>
            <a:pPr marL="514350" indent="-514350">
              <a:buFont typeface="Wingdings" pitchFamily="2" charset="2"/>
              <a:buChar char="Ø"/>
            </a:pPr>
            <a:endParaRPr lang="en-US" sz="3200" b="1" dirty="0" smtClean="0">
              <a:solidFill>
                <a:schemeClr val="bg1"/>
              </a:solidFill>
            </a:endParaRPr>
          </a:p>
          <a:p>
            <a:pPr marL="514350" indent="-514350">
              <a:buFont typeface="Wingdings" pitchFamily="2" charset="2"/>
              <a:buChar char="Ø"/>
            </a:pPr>
            <a:r>
              <a:rPr lang="en-US" sz="3200" b="1" dirty="0" smtClean="0">
                <a:solidFill>
                  <a:schemeClr val="bg1"/>
                </a:solidFill>
              </a:rPr>
              <a:t>Nowadays survival is main things for the business</a:t>
            </a:r>
          </a:p>
          <a:p>
            <a:pPr marL="514350" indent="-514350">
              <a:buFont typeface="Wingdings" pitchFamily="2" charset="2"/>
              <a:buChar char="Ø"/>
            </a:pPr>
            <a:r>
              <a:rPr lang="en-US" sz="3200" b="1" dirty="0" smtClean="0">
                <a:solidFill>
                  <a:schemeClr val="bg1"/>
                </a:solidFill>
              </a:rPr>
              <a:t>To face the competition</a:t>
            </a:r>
          </a:p>
          <a:p>
            <a:pPr marL="514350" indent="-514350">
              <a:buFont typeface="Wingdings" pitchFamily="2" charset="2"/>
              <a:buChar char="Ø"/>
            </a:pPr>
            <a:r>
              <a:rPr lang="en-US" sz="3200" b="1" dirty="0" smtClean="0">
                <a:solidFill>
                  <a:schemeClr val="bg1"/>
                </a:solidFill>
              </a:rPr>
              <a:t>To face recession</a:t>
            </a:r>
          </a:p>
          <a:p>
            <a:pPr marL="514350" indent="-514350"/>
            <a:r>
              <a:rPr lang="en-US" sz="3200" b="1" dirty="0" smtClean="0">
                <a:solidFill>
                  <a:schemeClr val="bg1"/>
                </a:solidFill>
              </a:rPr>
              <a:t> </a:t>
            </a:r>
          </a:p>
          <a:p>
            <a:pPr marL="514350" indent="-514350"/>
            <a:endParaRPr lang="en-US" sz="3200" dirty="0" smtClean="0">
              <a:solidFill>
                <a:schemeClr val="bg1"/>
              </a:solidFill>
              <a:latin typeface="Aharoni" pitchFamily="2" charset="-79"/>
              <a:cs typeface="Aharoni" pitchFamily="2" charset="-79"/>
            </a:endParaRPr>
          </a:p>
          <a:p>
            <a:pPr marL="514350" indent="-514350"/>
            <a:endParaRPr lang="en-US" sz="3200" dirty="0" smtClean="0">
              <a:solidFill>
                <a:schemeClr val="bg1"/>
              </a:solidFill>
              <a:latin typeface="Aharoni" pitchFamily="2" charset="-79"/>
              <a:cs typeface="Aharoni" pitchFamily="2" charset="-79"/>
            </a:endParaRPr>
          </a:p>
          <a:p>
            <a:pPr marL="514350" indent="-514350"/>
            <a:r>
              <a:rPr lang="en-US" sz="3200" dirty="0" smtClean="0">
                <a:solidFill>
                  <a:schemeClr val="bg1"/>
                </a:solidFill>
                <a:latin typeface="Aharoni" pitchFamily="2" charset="-79"/>
                <a:cs typeface="Aharoni" pitchFamily="2" charset="-79"/>
              </a:rPr>
              <a:t> </a:t>
            </a:r>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2062103"/>
          </a:xfrm>
          <a:prstGeom prst="rect">
            <a:avLst/>
          </a:prstGeom>
          <a:noFill/>
        </p:spPr>
        <p:txBody>
          <a:bodyPr wrap="square" rtlCol="0">
            <a:spAutoFit/>
          </a:bodyPr>
          <a:lstStyle/>
          <a:p>
            <a:pPr marL="514350" indent="-514350"/>
            <a:r>
              <a:rPr lang="en-US" sz="3200" b="1" dirty="0" smtClean="0">
                <a:solidFill>
                  <a:schemeClr val="bg1"/>
                </a:solidFill>
              </a:rPr>
              <a:t>2. </a:t>
            </a:r>
            <a:r>
              <a:rPr lang="en-US" sz="3200" b="1" dirty="0" smtClean="0">
                <a:solidFill>
                  <a:srgbClr val="FFFF00"/>
                </a:solidFill>
              </a:rPr>
              <a:t>Profit :- </a:t>
            </a:r>
          </a:p>
          <a:p>
            <a:pPr marL="514350" indent="-514350"/>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 Return on Investment </a:t>
            </a: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Profit maximization </a:t>
            </a:r>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4524315"/>
          </a:xfrm>
          <a:prstGeom prst="rect">
            <a:avLst/>
          </a:prstGeom>
          <a:noFill/>
        </p:spPr>
        <p:txBody>
          <a:bodyPr wrap="square" rtlCol="0">
            <a:spAutoFit/>
          </a:bodyPr>
          <a:lstStyle/>
          <a:p>
            <a:pPr marL="514350" indent="-514350"/>
            <a:r>
              <a:rPr lang="en-US" sz="3200" b="1" dirty="0" smtClean="0">
                <a:solidFill>
                  <a:schemeClr val="bg1"/>
                </a:solidFill>
              </a:rPr>
              <a:t>3</a:t>
            </a:r>
            <a:r>
              <a:rPr lang="en-US" sz="3200" b="1" dirty="0" smtClean="0">
                <a:solidFill>
                  <a:srgbClr val="FFFF00"/>
                </a:solidFill>
              </a:rPr>
              <a:t>. Sales:-</a:t>
            </a:r>
          </a:p>
          <a:p>
            <a:pPr marL="514350" indent="-514350"/>
            <a:endParaRPr lang="en-US" sz="3200" b="1" dirty="0" smtClean="0">
              <a:solidFill>
                <a:schemeClr val="bg1"/>
              </a:solidFill>
            </a:endParaRPr>
          </a:p>
          <a:p>
            <a:pPr marL="514350" indent="-514350"/>
            <a:r>
              <a:rPr lang="en-US" sz="3200" b="1" dirty="0" smtClean="0">
                <a:solidFill>
                  <a:schemeClr val="bg1"/>
                </a:solidFill>
              </a:rPr>
              <a:t>Market share growth</a:t>
            </a:r>
          </a:p>
          <a:p>
            <a:pPr marL="514350" indent="-514350"/>
            <a:r>
              <a:rPr lang="en-US" sz="3200" b="1" dirty="0" smtClean="0">
                <a:solidFill>
                  <a:schemeClr val="bg1"/>
                </a:solidFill>
              </a:rPr>
              <a:t>Sales growth </a:t>
            </a:r>
          </a:p>
          <a:p>
            <a:pPr marL="514350" indent="-514350"/>
            <a:r>
              <a:rPr lang="en-US" sz="3200" b="1" dirty="0" smtClean="0">
                <a:solidFill>
                  <a:schemeClr val="bg1"/>
                </a:solidFill>
              </a:rPr>
              <a:t>Capture new market </a:t>
            </a:r>
          </a:p>
          <a:p>
            <a:pPr marL="514350" indent="-514350"/>
            <a:endParaRPr lang="en-US" sz="3200" b="1" dirty="0" smtClean="0">
              <a:solidFill>
                <a:schemeClr val="bg1"/>
              </a:solidFill>
            </a:endParaRPr>
          </a:p>
          <a:p>
            <a:pPr marL="514350" indent="-514350"/>
            <a:endParaRPr lang="en-US" sz="3200" b="1" dirty="0" smtClean="0">
              <a:solidFill>
                <a:schemeClr val="bg1"/>
              </a:solidFill>
            </a:endParaRPr>
          </a:p>
          <a:p>
            <a:pPr marL="514350" indent="-514350"/>
            <a:endParaRPr lang="en-US" sz="3200" dirty="0" smtClean="0">
              <a:solidFill>
                <a:schemeClr val="bg1"/>
              </a:solidFill>
              <a:latin typeface="Aharoni" pitchFamily="2" charset="-79"/>
              <a:cs typeface="Aharoni" pitchFamily="2" charset="-79"/>
            </a:endParaRPr>
          </a:p>
          <a:p>
            <a:pPr marL="514350" indent="-514350"/>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TotalTime>
  <Words>357</Words>
  <Application>Microsoft Office PowerPoint</Application>
  <PresentationFormat>On-screen Show (4:3)</PresentationFormat>
  <Paragraphs>123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67</cp:revision>
  <dcterms:created xsi:type="dcterms:W3CDTF">2020-06-02T07:05:21Z</dcterms:created>
  <dcterms:modified xsi:type="dcterms:W3CDTF">2021-08-26T07:29:24Z</dcterms:modified>
</cp:coreProperties>
</file>